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9"/>
  </p:notesMasterIdLst>
  <p:sldIdLst>
    <p:sldId id="256" r:id="rId2"/>
    <p:sldId id="271" r:id="rId3"/>
    <p:sldId id="309" r:id="rId4"/>
    <p:sldId id="367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32" r:id="rId17"/>
    <p:sldId id="321" r:id="rId18"/>
    <p:sldId id="333" r:id="rId19"/>
    <p:sldId id="334" r:id="rId20"/>
    <p:sldId id="335" r:id="rId21"/>
    <p:sldId id="331" r:id="rId22"/>
    <p:sldId id="322" r:id="rId23"/>
    <p:sldId id="323" r:id="rId24"/>
    <p:sldId id="324" r:id="rId25"/>
    <p:sldId id="325" r:id="rId26"/>
    <p:sldId id="327" r:id="rId27"/>
    <p:sldId id="353" r:id="rId28"/>
    <p:sldId id="354" r:id="rId29"/>
    <p:sldId id="328" r:id="rId30"/>
    <p:sldId id="329" r:id="rId31"/>
    <p:sldId id="330" r:id="rId32"/>
    <p:sldId id="341" r:id="rId33"/>
    <p:sldId id="338" r:id="rId34"/>
    <p:sldId id="339" r:id="rId35"/>
    <p:sldId id="348" r:id="rId36"/>
    <p:sldId id="350" r:id="rId37"/>
    <p:sldId id="346" r:id="rId38"/>
    <p:sldId id="336" r:id="rId39"/>
    <p:sldId id="337" r:id="rId40"/>
    <p:sldId id="345" r:id="rId41"/>
    <p:sldId id="342" r:id="rId42"/>
    <p:sldId id="343" r:id="rId43"/>
    <p:sldId id="344" r:id="rId44"/>
    <p:sldId id="347" r:id="rId45"/>
    <p:sldId id="355" r:id="rId46"/>
    <p:sldId id="356" r:id="rId47"/>
    <p:sldId id="357" r:id="rId48"/>
    <p:sldId id="352" r:id="rId49"/>
    <p:sldId id="365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6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TEHNOLOŠKI NAČINI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52400"/>
            <a:ext cx="8534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za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484" y="1498549"/>
            <a:ext cx="7844831" cy="52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1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200" y="1562100"/>
            <a:ext cx="6959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3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4220" y="1613516"/>
            <a:ext cx="7783560" cy="516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2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u 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3" y="16002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2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4" y="1600200"/>
            <a:ext cx="9211732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4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422" y="1600200"/>
            <a:ext cx="4661155" cy="509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0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650" y="1641828"/>
            <a:ext cx="7686700" cy="513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4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0" y="1600200"/>
            <a:ext cx="67818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0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4725" y="1524000"/>
            <a:ext cx="51625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1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1600200"/>
            <a:ext cx="5181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7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Realizacija podrazumeva skup radnih procesa, koji omogućavaju ostvarenje snimka, odnosno direktnog prenosa, slike i zvuka TV emisije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Realizacija zavisi od:</a:t>
            </a:r>
          </a:p>
          <a:p>
            <a:pPr marL="1546225" lvl="3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programske vrste</a:t>
            </a:r>
          </a:p>
          <a:p>
            <a:pPr marL="1546225" lvl="3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složenosti projekta</a:t>
            </a:r>
          </a:p>
          <a:p>
            <a:pPr marL="1546225" lvl="3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tehnološkog načina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Osnovni tehnološki načini realizacije: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600" dirty="0"/>
          </a:p>
          <a:p>
            <a:pPr marL="1182688" lvl="3" indent="-1905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527175" algn="l"/>
              </a:tabLst>
            </a:pPr>
            <a:r>
              <a:rPr lang="hr-HR" sz="2400" dirty="0"/>
              <a:t>	</a:t>
            </a:r>
            <a:r>
              <a:rPr lang="hr-HR" sz="2400" b="1" dirty="0">
                <a:solidFill>
                  <a:srgbClr val="C00000"/>
                </a:solidFill>
              </a:rPr>
              <a:t>snimanje</a:t>
            </a:r>
            <a:r>
              <a:rPr lang="hr-HR" sz="2400" dirty="0"/>
              <a:t> (radi kasnijeg emitovanja)</a:t>
            </a:r>
          </a:p>
          <a:p>
            <a:pPr marL="1182688" lvl="3" indent="-1905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527175" algn="l"/>
              </a:tabLst>
            </a:pPr>
            <a:r>
              <a:rPr lang="hr-HR" sz="2400" dirty="0"/>
              <a:t>	ostvarenje direktnog prenosa - </a:t>
            </a:r>
            <a:r>
              <a:rPr lang="hr-HR" sz="2400" b="1" dirty="0">
                <a:solidFill>
                  <a:srgbClr val="C00000"/>
                </a:solidFill>
              </a:rPr>
              <a:t>"uživo"</a:t>
            </a:r>
          </a:p>
          <a:p>
            <a:pPr marL="1183132" lvl="3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hr-HR" sz="16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uključenje preko mobilne mreže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816" y="1600200"/>
            <a:ext cx="671636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6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772" y="1592155"/>
            <a:ext cx="8740456" cy="518964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uključenje preko mobilne mreže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0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588" y="1591861"/>
            <a:ext cx="7268823" cy="518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0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060" y="1600200"/>
            <a:ext cx="779188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1895" y="1630162"/>
            <a:ext cx="6488209" cy="515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9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50" y="1574800"/>
            <a:ext cx="78105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7700" y="1611154"/>
            <a:ext cx="8356600" cy="517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742" y="1600200"/>
            <a:ext cx="776851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8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852" y="1537842"/>
            <a:ext cx="7868096" cy="522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4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(reportažna kola)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752600"/>
            <a:ext cx="12067027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6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 fontScale="47500" lnSpcReduction="20000"/>
          </a:bodyPr>
          <a:lstStyle/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2900" dirty="0"/>
          </a:p>
          <a:p>
            <a:pPr marL="1077976" lvl="2" indent="-4572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hr-HR" sz="4400" dirty="0"/>
          </a:p>
          <a:p>
            <a:pPr marL="1077976" lvl="2" indent="-4572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hr-HR" sz="4400" dirty="0"/>
          </a:p>
          <a:p>
            <a:pPr marL="1077976" lvl="2" indent="-4572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5100" dirty="0"/>
              <a:t>U zavisnosti </a:t>
            </a:r>
            <a:r>
              <a:rPr lang="hr-HR" sz="5100" b="1" u="sng" dirty="0"/>
              <a:t>od mesta realizacije</a:t>
            </a:r>
            <a:r>
              <a:rPr lang="hr-HR" sz="5100" dirty="0"/>
              <a:t>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1203325" lvl="3" indent="2349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5100" b="1" dirty="0">
                <a:solidFill>
                  <a:srgbClr val="C00000"/>
                </a:solidFill>
              </a:rPr>
              <a:t>u TV studiju</a:t>
            </a:r>
          </a:p>
          <a:p>
            <a:pPr marL="1546225" lvl="3" indent="42386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5100" dirty="0"/>
              <a:t>TV režija</a:t>
            </a:r>
          </a:p>
          <a:p>
            <a:pPr marL="1546225" lvl="3" indent="42386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5100" dirty="0"/>
              <a:t>ENG / EFP</a:t>
            </a:r>
          </a:p>
          <a:p>
            <a:pPr marL="1546225" lvl="3" indent="42386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5100" dirty="0"/>
              <a:t>RK (reportažnim kolima)</a:t>
            </a:r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2349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5100" b="1" dirty="0">
                <a:solidFill>
                  <a:srgbClr val="C00000"/>
                </a:solidFill>
              </a:rPr>
              <a:t>izvan TV studija</a:t>
            </a:r>
          </a:p>
          <a:p>
            <a:pPr marL="1957705" lvl="5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5100" dirty="0"/>
              <a:t>RK / SNG</a:t>
            </a:r>
          </a:p>
          <a:p>
            <a:pPr marL="1957705" lvl="5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5100" dirty="0"/>
              <a:t>ENG / EFP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7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894" y="1584875"/>
            <a:ext cx="9896212" cy="519692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(reportažna kola)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06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0" y="1676400"/>
            <a:ext cx="11809641" cy="50292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(reportažna kola)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4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524000"/>
            <a:ext cx="8763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9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5" y="1600201"/>
            <a:ext cx="9211730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6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643" y="1581150"/>
            <a:ext cx="9104714" cy="5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027" y="1600199"/>
            <a:ext cx="8819746" cy="518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9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549400"/>
            <a:ext cx="78486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3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Obrada zvuka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5481" y="1581151"/>
            <a:ext cx="8321038" cy="520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8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Obrada zvuka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1600" y="1600200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1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Kolor korekcija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947" y="1579693"/>
            <a:ext cx="7734106" cy="520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5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 fontScale="400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3600" dirty="0"/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6000" dirty="0"/>
              <a:t>U zavisnosti </a:t>
            </a:r>
            <a:r>
              <a:rPr lang="hr-HR" sz="6000" b="1" u="sng" dirty="0"/>
              <a:t>od tehničkih kapaciteta </a:t>
            </a:r>
            <a:r>
              <a:rPr lang="hr-HR" sz="6000" dirty="0"/>
              <a:t>koji se koriste u fazama realizacije i finalizacije: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9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700" dirty="0"/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režija i studio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ENG/EFP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reportažna kola (RK)/SNG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montaža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grafička stanica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video serveri</a:t>
            </a:r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49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4526" y="1562051"/>
            <a:ext cx="9242948" cy="520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733" y="1571625"/>
            <a:ext cx="9262533" cy="521017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6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5534" y="1600200"/>
            <a:ext cx="9076266" cy="5105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3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1759" y="1545779"/>
            <a:ext cx="9308481" cy="523602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0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915" y="1568741"/>
            <a:ext cx="9264170" cy="521305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0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grafika - 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698" y="1619250"/>
            <a:ext cx="887260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4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grafika - 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0779" y="1600200"/>
            <a:ext cx="771044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7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grafika - 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231" y="1614886"/>
            <a:ext cx="9051538" cy="509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5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Dizajn grafike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0" y="1504950"/>
            <a:ext cx="934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1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 u emitovanju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3903" y="1592565"/>
            <a:ext cx="7844193" cy="518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0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300" y="1524000"/>
            <a:ext cx="934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Grafička jedinica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633728"/>
            <a:ext cx="82296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0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035" y="76200"/>
            <a:ext cx="8959173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9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7330" y="1600200"/>
            <a:ext cx="9197340" cy="51816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500" y="1600200"/>
            <a:ext cx="9525000" cy="51816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3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36" y="2133600"/>
            <a:ext cx="11664328" cy="42672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7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209" y="1524000"/>
            <a:ext cx="9269582" cy="5105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93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OUT - emitovanje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86" y="1619580"/>
            <a:ext cx="11459028" cy="513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9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341" y="1549527"/>
            <a:ext cx="7853318" cy="5232273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OUT - emitovanje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65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427" y="1563703"/>
            <a:ext cx="7827146" cy="521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9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86992"/>
            <a:ext cx="7834604" cy="511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7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- virtuelni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193" y="1541526"/>
            <a:ext cx="9323614" cy="522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5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za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968" y="1573752"/>
            <a:ext cx="6944064" cy="520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8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2043</TotalTime>
  <Words>280</Words>
  <Application>Microsoft Office PowerPoint</Application>
  <PresentationFormat>Widescreen</PresentationFormat>
  <Paragraphs>883</Paragraphs>
  <Slides>57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TEHNOLOŠKI NAČINI</vt:lpstr>
      <vt:lpstr>Tehnološki načini</vt:lpstr>
      <vt:lpstr>Tehnološki načini</vt:lpstr>
      <vt:lpstr>Tehnološki načini</vt:lpstr>
      <vt:lpstr>Studio</vt:lpstr>
      <vt:lpstr>Studio</vt:lpstr>
      <vt:lpstr>Studio</vt:lpstr>
      <vt:lpstr>Studio - virtuelni</vt:lpstr>
      <vt:lpstr>Studio za vesti</vt:lpstr>
      <vt:lpstr>Studio za vesti</vt:lpstr>
      <vt:lpstr>Režija</vt:lpstr>
      <vt:lpstr>Režija</vt:lpstr>
      <vt:lpstr>Režija u RK</vt:lpstr>
      <vt:lpstr>Režija emitovanja</vt:lpstr>
      <vt:lpstr>Režija emitovanja</vt:lpstr>
      <vt:lpstr>ENG</vt:lpstr>
      <vt:lpstr>ENG</vt:lpstr>
      <vt:lpstr>ENG</vt:lpstr>
      <vt:lpstr>ENG</vt:lpstr>
      <vt:lpstr>ENG – uključenje preko mobilne mreže</vt:lpstr>
      <vt:lpstr>ENG – uključenje preko mobilne mreže</vt:lpstr>
      <vt:lpstr>SNG</vt:lpstr>
      <vt:lpstr>SNG</vt:lpstr>
      <vt:lpstr>SNG</vt:lpstr>
      <vt:lpstr>SNG</vt:lpstr>
      <vt:lpstr>SNG</vt:lpstr>
      <vt:lpstr>SNG</vt:lpstr>
      <vt:lpstr>SNG</vt:lpstr>
      <vt:lpstr>RK (reportažna kola)</vt:lpstr>
      <vt:lpstr>RK (reportažna kola)</vt:lpstr>
      <vt:lpstr>RK (reportažna kola)</vt:lpstr>
      <vt:lpstr>Montaža</vt:lpstr>
      <vt:lpstr>Montaža</vt:lpstr>
      <vt:lpstr>Montaža</vt:lpstr>
      <vt:lpstr>Montaža</vt:lpstr>
      <vt:lpstr>Montaža</vt:lpstr>
      <vt:lpstr>Obrada zvuka</vt:lpstr>
      <vt:lpstr>Obrada zvuka</vt:lpstr>
      <vt:lpstr>Kolor korekcija</vt:lpstr>
      <vt:lpstr>Elektronska grafika</vt:lpstr>
      <vt:lpstr>Elektronska grafika</vt:lpstr>
      <vt:lpstr>Elektronska grafika</vt:lpstr>
      <vt:lpstr>Elektronska grafika</vt:lpstr>
      <vt:lpstr>Elektronska grafika</vt:lpstr>
      <vt:lpstr>Video grafika - animacija</vt:lpstr>
      <vt:lpstr>Video grafika - animacija</vt:lpstr>
      <vt:lpstr>Video grafika - animacija</vt:lpstr>
      <vt:lpstr>Dizajn grafike</vt:lpstr>
      <vt:lpstr>Elektronska grafika u emitovanju</vt:lpstr>
      <vt:lpstr>Grafička jedinica </vt:lpstr>
      <vt:lpstr>Video serveri</vt:lpstr>
      <vt:lpstr>Video serveri</vt:lpstr>
      <vt:lpstr>Video serveri</vt:lpstr>
      <vt:lpstr>Video serveri</vt:lpstr>
      <vt:lpstr>Video serveri</vt:lpstr>
      <vt:lpstr>PLAY OUT - emitovanje</vt:lpstr>
      <vt:lpstr>PLAY OUT - emitovanje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645</cp:revision>
  <dcterms:created xsi:type="dcterms:W3CDTF">2006-08-16T00:00:00Z</dcterms:created>
  <dcterms:modified xsi:type="dcterms:W3CDTF">2025-08-06T14:39:37Z</dcterms:modified>
</cp:coreProperties>
</file>